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1"/>
  </p:notesMasterIdLst>
  <p:sldIdLst>
    <p:sldId id="256" r:id="rId2"/>
    <p:sldId id="266" r:id="rId3"/>
    <p:sldId id="261" r:id="rId4"/>
    <p:sldId id="267" r:id="rId5"/>
    <p:sldId id="269" r:id="rId6"/>
    <p:sldId id="270" r:id="rId7"/>
    <p:sldId id="271" r:id="rId8"/>
    <p:sldId id="268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55"/>
    <a:srgbClr val="935945"/>
    <a:srgbClr val="CD491B"/>
    <a:srgbClr val="41342E"/>
    <a:srgbClr val="B9AC78"/>
    <a:srgbClr val="74664E"/>
    <a:srgbClr val="7D8693"/>
    <a:srgbClr val="776F6A"/>
    <a:srgbClr val="FFFFFF"/>
    <a:srgbClr val="E3B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67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E5946-EB2C-470E-8372-ABB06E1AE152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6A1A3-23AD-471A-8DFF-22F5D3C540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3584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52139" y="720738"/>
            <a:ext cx="7315200" cy="3255264"/>
          </a:xfrm>
        </p:spPr>
        <p:txBody>
          <a:bodyPr>
            <a:normAutofit/>
          </a:bodyPr>
          <a:lstStyle/>
          <a:p>
            <a:pPr algn="ctr"/>
            <a:r>
              <a:rPr lang="ru-RU" sz="5200" dirty="0" smtClean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Чат-бот Гриша</a:t>
            </a:r>
            <a:endParaRPr lang="ru-RU" sz="52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4654" y="5223360"/>
            <a:ext cx="8496831" cy="914400"/>
          </a:xfrm>
        </p:spPr>
        <p:txBody>
          <a:bodyPr>
            <a:normAutofit fontScale="92500"/>
          </a:bodyPr>
          <a:lstStyle/>
          <a:p>
            <a:pPr>
              <a:spcBef>
                <a:spcPts val="600"/>
              </a:spcBef>
            </a:pPr>
            <a:r>
              <a:rPr lang="ru-RU" dirty="0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</a:rPr>
              <a:t>Работу выполнили: Егорова Алиса Максимовна, Лисин Владислав Станиславович</a:t>
            </a:r>
          </a:p>
          <a:p>
            <a:pPr>
              <a:spcBef>
                <a:spcPts val="600"/>
              </a:spcBef>
            </a:pPr>
            <a:r>
              <a:rPr lang="ru-RU" dirty="0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</a:rPr>
              <a:t>Наставники: </a:t>
            </a:r>
            <a:r>
              <a:rPr lang="ru-RU" dirty="0" err="1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</a:rPr>
              <a:t>Пансков</a:t>
            </a:r>
            <a:r>
              <a:rPr lang="ru-RU" dirty="0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</a:rPr>
              <a:t> Иван Дмитриевич и </a:t>
            </a:r>
            <a:r>
              <a:rPr lang="ru-RU" dirty="0" err="1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</a:rPr>
              <a:t>Рогонов</a:t>
            </a:r>
            <a:r>
              <a:rPr lang="ru-RU" dirty="0" smtClean="0">
                <a:solidFill>
                  <a:schemeClr val="tx1">
                    <a:lumMod val="95000"/>
                  </a:schemeClr>
                </a:solidFill>
                <a:latin typeface="Arial Narrow" panose="020B0606020202030204" pitchFamily="34" charset="0"/>
              </a:rPr>
              <a:t> Степан Алексеевич</a:t>
            </a:r>
            <a:endParaRPr lang="ru-RU" dirty="0">
              <a:solidFill>
                <a:schemeClr val="tx1">
                  <a:lumMod val="9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9898942" y="825910"/>
            <a:ext cx="1753127" cy="51820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kern="1200" spc="-10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Куб</a:t>
            </a:r>
            <a:b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Яндекс Лицей</a:t>
            </a: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г. Тверь</a:t>
            </a:r>
          </a:p>
          <a:p>
            <a:pPr algn="ctr"/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  <a:endParaRPr lang="ru-RU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35210" t="17608" r="34878" b="17550"/>
          <a:stretch/>
        </p:blipFill>
        <p:spPr>
          <a:xfrm>
            <a:off x="207450" y="939150"/>
            <a:ext cx="1590870" cy="1585550"/>
          </a:xfrm>
          <a:prstGeom prst="flowChartConnector">
            <a:avLst/>
          </a:prstGeom>
          <a:effectLst>
            <a:glow rad="228600">
              <a:schemeClr val="accent5">
                <a:lumMod val="60000"/>
                <a:lumOff val="40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62132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5"/>
          <p:cNvSpPr/>
          <p:nvPr/>
        </p:nvSpPr>
        <p:spPr>
          <a:xfrm rot="14817232" flipH="1">
            <a:off x="4939937" y="501804"/>
            <a:ext cx="5325762" cy="8393595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 w="3175"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 rot="156635">
            <a:off x="5807676" y="0"/>
            <a:ext cx="5325762" cy="6820930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 8"/>
          <p:cNvSpPr/>
          <p:nvPr/>
        </p:nvSpPr>
        <p:spPr>
          <a:xfrm>
            <a:off x="1210962" y="-24714"/>
            <a:ext cx="10107827" cy="2014152"/>
          </a:xfrm>
          <a:custGeom>
            <a:avLst/>
            <a:gdLst>
              <a:gd name="connsiteX0" fmla="*/ 0 w 10107827"/>
              <a:gd name="connsiteY0" fmla="*/ 2014152 h 2014152"/>
              <a:gd name="connsiteX1" fmla="*/ 815546 w 10107827"/>
              <a:gd name="connsiteY1" fmla="*/ 469557 h 2014152"/>
              <a:gd name="connsiteX2" fmla="*/ 2928552 w 10107827"/>
              <a:gd name="connsiteY2" fmla="*/ 469557 h 2014152"/>
              <a:gd name="connsiteX3" fmla="*/ 4213654 w 10107827"/>
              <a:gd name="connsiteY3" fmla="*/ 1235676 h 2014152"/>
              <a:gd name="connsiteX4" fmla="*/ 7092779 w 10107827"/>
              <a:gd name="connsiteY4" fmla="*/ 877330 h 2014152"/>
              <a:gd name="connsiteX5" fmla="*/ 8402595 w 10107827"/>
              <a:gd name="connsiteY5" fmla="*/ 864973 h 2014152"/>
              <a:gd name="connsiteX6" fmla="*/ 10107827 w 10107827"/>
              <a:gd name="connsiteY6" fmla="*/ 0 h 201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07827" h="2014152">
                <a:moveTo>
                  <a:pt x="0" y="2014152"/>
                </a:moveTo>
                <a:cubicBezTo>
                  <a:pt x="163727" y="1370570"/>
                  <a:pt x="327454" y="726989"/>
                  <a:pt x="815546" y="469557"/>
                </a:cubicBezTo>
                <a:cubicBezTo>
                  <a:pt x="1303638" y="212125"/>
                  <a:pt x="2362201" y="341870"/>
                  <a:pt x="2928552" y="469557"/>
                </a:cubicBezTo>
                <a:cubicBezTo>
                  <a:pt x="3494903" y="597243"/>
                  <a:pt x="3519616" y="1167714"/>
                  <a:pt x="4213654" y="1235676"/>
                </a:cubicBezTo>
                <a:cubicBezTo>
                  <a:pt x="4907692" y="1303638"/>
                  <a:pt x="6394622" y="939114"/>
                  <a:pt x="7092779" y="877330"/>
                </a:cubicBezTo>
                <a:cubicBezTo>
                  <a:pt x="7790936" y="815546"/>
                  <a:pt x="7900087" y="1011195"/>
                  <a:pt x="8402595" y="864973"/>
                </a:cubicBezTo>
                <a:cubicBezTo>
                  <a:pt x="8905103" y="718751"/>
                  <a:pt x="9893643" y="183292"/>
                  <a:pt x="10107827" y="0"/>
                </a:cubicBezTo>
              </a:path>
            </a:pathLst>
          </a:custGeom>
          <a:noFill/>
          <a:ln w="3175"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олилиния 10"/>
          <p:cNvSpPr/>
          <p:nvPr/>
        </p:nvSpPr>
        <p:spPr>
          <a:xfrm>
            <a:off x="817829" y="1403379"/>
            <a:ext cx="11600712" cy="6472945"/>
          </a:xfrm>
          <a:custGeom>
            <a:avLst/>
            <a:gdLst>
              <a:gd name="connsiteX0" fmla="*/ 813263 w 11021018"/>
              <a:gd name="connsiteY0" fmla="*/ 1604383 h 6472945"/>
              <a:gd name="connsiteX1" fmla="*/ 2098366 w 11021018"/>
              <a:gd name="connsiteY1" fmla="*/ 319280 h 6472945"/>
              <a:gd name="connsiteX2" fmla="*/ 3791241 w 11021018"/>
              <a:gd name="connsiteY2" fmla="*/ 35075 h 6472945"/>
              <a:gd name="connsiteX3" fmla="*/ 4656214 w 11021018"/>
              <a:gd name="connsiteY3" fmla="*/ 924761 h 6472945"/>
              <a:gd name="connsiteX4" fmla="*/ 4557360 w 11021018"/>
              <a:gd name="connsiteY4" fmla="*/ 2395215 h 6472945"/>
              <a:gd name="connsiteX5" fmla="*/ 3865382 w 11021018"/>
              <a:gd name="connsiteY5" fmla="*/ 3803886 h 6472945"/>
              <a:gd name="connsiteX6" fmla="*/ 2048939 w 11021018"/>
              <a:gd name="connsiteY6" fmla="*/ 4038664 h 6472945"/>
              <a:gd name="connsiteX7" fmla="*/ 244852 w 11021018"/>
              <a:gd name="connsiteY7" fmla="*/ 4866567 h 6472945"/>
              <a:gd name="connsiteX8" fmla="*/ 454917 w 11021018"/>
              <a:gd name="connsiteY8" fmla="*/ 5694469 h 6472945"/>
              <a:gd name="connsiteX9" fmla="*/ 4248441 w 11021018"/>
              <a:gd name="connsiteY9" fmla="*/ 4891280 h 6472945"/>
              <a:gd name="connsiteX10" fmla="*/ 7152279 w 11021018"/>
              <a:gd name="connsiteY10" fmla="*/ 5484405 h 6472945"/>
              <a:gd name="connsiteX11" fmla="*/ 10575101 w 11021018"/>
              <a:gd name="connsiteY11" fmla="*/ 5027205 h 6472945"/>
              <a:gd name="connsiteX12" fmla="*/ 10884020 w 11021018"/>
              <a:gd name="connsiteY12" fmla="*/ 4953064 h 6472945"/>
              <a:gd name="connsiteX13" fmla="*/ 9685414 w 11021018"/>
              <a:gd name="connsiteY13" fmla="*/ 6472945 h 64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021018" h="6472945">
                <a:moveTo>
                  <a:pt x="813263" y="1604383"/>
                </a:moveTo>
                <a:cubicBezTo>
                  <a:pt x="1207649" y="1092607"/>
                  <a:pt x="1602036" y="580831"/>
                  <a:pt x="2098366" y="319280"/>
                </a:cubicBezTo>
                <a:cubicBezTo>
                  <a:pt x="2594696" y="57729"/>
                  <a:pt x="3364933" y="-65838"/>
                  <a:pt x="3791241" y="35075"/>
                </a:cubicBezTo>
                <a:cubicBezTo>
                  <a:pt x="4217549" y="135988"/>
                  <a:pt x="4528528" y="531404"/>
                  <a:pt x="4656214" y="924761"/>
                </a:cubicBezTo>
                <a:cubicBezTo>
                  <a:pt x="4783901" y="1318118"/>
                  <a:pt x="4689165" y="1915361"/>
                  <a:pt x="4557360" y="2395215"/>
                </a:cubicBezTo>
                <a:cubicBezTo>
                  <a:pt x="4425555" y="2875069"/>
                  <a:pt x="4283452" y="3529978"/>
                  <a:pt x="3865382" y="3803886"/>
                </a:cubicBezTo>
                <a:cubicBezTo>
                  <a:pt x="3447312" y="4077794"/>
                  <a:pt x="2652361" y="3861551"/>
                  <a:pt x="2048939" y="4038664"/>
                </a:cubicBezTo>
                <a:cubicBezTo>
                  <a:pt x="1445517" y="4215778"/>
                  <a:pt x="510522" y="4590600"/>
                  <a:pt x="244852" y="4866567"/>
                </a:cubicBezTo>
                <a:cubicBezTo>
                  <a:pt x="-20818" y="5142535"/>
                  <a:pt x="-212348" y="5690350"/>
                  <a:pt x="454917" y="5694469"/>
                </a:cubicBezTo>
                <a:cubicBezTo>
                  <a:pt x="1122182" y="5698588"/>
                  <a:pt x="3132214" y="4926291"/>
                  <a:pt x="4248441" y="4891280"/>
                </a:cubicBezTo>
                <a:cubicBezTo>
                  <a:pt x="5364668" y="4856269"/>
                  <a:pt x="6097836" y="5461751"/>
                  <a:pt x="7152279" y="5484405"/>
                </a:cubicBezTo>
                <a:cubicBezTo>
                  <a:pt x="8206722" y="5507059"/>
                  <a:pt x="9953144" y="5115762"/>
                  <a:pt x="10575101" y="5027205"/>
                </a:cubicBezTo>
                <a:cubicBezTo>
                  <a:pt x="11197058" y="4938648"/>
                  <a:pt x="11032301" y="4712107"/>
                  <a:pt x="10884020" y="4953064"/>
                </a:cubicBezTo>
                <a:cubicBezTo>
                  <a:pt x="10735739" y="5194021"/>
                  <a:pt x="9701890" y="6411161"/>
                  <a:pt x="9685414" y="6472945"/>
                </a:cubicBezTo>
              </a:path>
            </a:pathLst>
          </a:custGeom>
          <a:noFill/>
          <a:ln w="3175"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олилиния 11"/>
          <p:cNvSpPr/>
          <p:nvPr/>
        </p:nvSpPr>
        <p:spPr>
          <a:xfrm>
            <a:off x="123568" y="-259492"/>
            <a:ext cx="1680518" cy="581879"/>
          </a:xfrm>
          <a:custGeom>
            <a:avLst/>
            <a:gdLst>
              <a:gd name="connsiteX0" fmla="*/ 1680518 w 1680518"/>
              <a:gd name="connsiteY0" fmla="*/ 0 h 581879"/>
              <a:gd name="connsiteX1" fmla="*/ 1272746 w 1680518"/>
              <a:gd name="connsiteY1" fmla="*/ 580768 h 581879"/>
              <a:gd name="connsiteX2" fmla="*/ 0 w 1680518"/>
              <a:gd name="connsiteY2" fmla="*/ 135924 h 58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518" h="581879">
                <a:moveTo>
                  <a:pt x="1680518" y="0"/>
                </a:moveTo>
                <a:cubicBezTo>
                  <a:pt x="1616675" y="279057"/>
                  <a:pt x="1552832" y="558114"/>
                  <a:pt x="1272746" y="580768"/>
                </a:cubicBezTo>
                <a:cubicBezTo>
                  <a:pt x="992660" y="603422"/>
                  <a:pt x="105032" y="273908"/>
                  <a:pt x="0" y="135924"/>
                </a:cubicBezTo>
              </a:path>
            </a:pathLst>
          </a:custGeom>
          <a:noFill/>
          <a:ln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-191164" y="-117748"/>
            <a:ext cx="12531764" cy="7183464"/>
          </a:xfrm>
          <a:prstGeom prst="rect">
            <a:avLst/>
          </a:prstGeom>
          <a:solidFill>
            <a:schemeClr val="accent6">
              <a:lumMod val="20000"/>
              <a:lumOff val="80000"/>
              <a:alpha val="14902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11786743" y="745766"/>
            <a:ext cx="553857" cy="5329398"/>
          </a:xfrm>
          <a:prstGeom prst="rect">
            <a:avLst/>
          </a:prstGeom>
          <a:solidFill>
            <a:srgbClr val="935945"/>
          </a:solidFill>
          <a:ln>
            <a:solidFill>
              <a:srgbClr val="9359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40170" y="745766"/>
            <a:ext cx="3458696" cy="5329398"/>
          </a:xfrm>
          <a:prstGeom prst="rect">
            <a:avLst/>
          </a:prstGeom>
          <a:solidFill>
            <a:srgbClr val="CD491B"/>
          </a:solidFill>
          <a:ln>
            <a:solidFill>
              <a:srgbClr val="CD49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928902" y="1044705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atin typeface="Book Antiqua" panose="02040602050305030304" pitchFamily="18" charset="0"/>
              </a:rPr>
              <a:t>Идея</a:t>
            </a:r>
            <a:endParaRPr lang="ru-RU" sz="3200" b="1" dirty="0">
              <a:latin typeface="Book Antiqua" panose="02040602050305030304" pitchFamily="18" charset="0"/>
            </a:endParaRPr>
          </a:p>
        </p:txBody>
      </p:sp>
      <p:sp>
        <p:nvSpPr>
          <p:cNvPr id="17" name="Объект 2"/>
          <p:cNvSpPr txBox="1">
            <a:spLocks/>
          </p:cNvSpPr>
          <p:nvPr/>
        </p:nvSpPr>
        <p:spPr>
          <a:xfrm>
            <a:off x="4217610" y="851046"/>
            <a:ext cx="6526589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7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идея нашего проекта – это помочь ребятам, сдающим профильную математику на ЕГЭ, с более чётким представлением того, что смотреть, с чем работать и подготовкой в целом. </a:t>
            </a:r>
            <a:endParaRPr lang="ru-RU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44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200427" y="112383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ook Antiqua" panose="02040602050305030304" pitchFamily="18" charset="0"/>
              </a:rPr>
              <a:t>Структура начала</a:t>
            </a:r>
            <a:endParaRPr lang="ru-RU" sz="3200" b="1" dirty="0">
              <a:latin typeface="Book Antiqua" panose="0204060205030503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242" y="1123836"/>
            <a:ext cx="8291039" cy="465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4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/>
          <p:cNvSpPr>
            <a:spLocks noGrp="1"/>
          </p:cNvSpPr>
          <p:nvPr>
            <p:ph type="title"/>
          </p:nvPr>
        </p:nvSpPr>
        <p:spPr>
          <a:xfrm>
            <a:off x="237465" y="1059828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ook Antiqua" panose="0204060205030503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Готовый план</a:t>
            </a:r>
            <a:endParaRPr lang="ru-RU" sz="32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9" name="Группа 8"/>
          <p:cNvGrpSpPr/>
          <p:nvPr/>
        </p:nvGrpSpPr>
        <p:grpSpPr>
          <a:xfrm>
            <a:off x="6693030" y="563880"/>
            <a:ext cx="5364944" cy="5730240"/>
            <a:chOff x="3260896" y="563880"/>
            <a:chExt cx="5364944" cy="5730240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 rotWithShape="1">
            <a:blip r:embed="rId4"/>
            <a:srcRect t="8224" r="9618" b="1110"/>
            <a:stretch/>
          </p:blipFill>
          <p:spPr>
            <a:xfrm>
              <a:off x="3260896" y="563880"/>
              <a:ext cx="5364944" cy="5730240"/>
            </a:xfrm>
            <a:prstGeom prst="rect">
              <a:avLst/>
            </a:prstGeom>
          </p:spPr>
        </p:pic>
        <p:pic>
          <p:nvPicPr>
            <p:cNvPr id="17" name="Рисунок 16"/>
            <p:cNvPicPr>
              <a:picLocks noChangeAspect="1"/>
            </p:cNvPicPr>
            <p:nvPr/>
          </p:nvPicPr>
          <p:blipFill rotWithShape="1">
            <a:blip r:embed="rId4"/>
            <a:srcRect l="63424" t="8224" r="231" b="73450"/>
            <a:stretch/>
          </p:blipFill>
          <p:spPr>
            <a:xfrm>
              <a:off x="6461760" y="563880"/>
              <a:ext cx="2157376" cy="1158240"/>
            </a:xfrm>
            <a:prstGeom prst="rect">
              <a:avLst/>
            </a:prstGeom>
          </p:spPr>
        </p:pic>
      </p:grpSp>
      <p:pic>
        <p:nvPicPr>
          <p:cNvPr id="2" name="ready_plan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75575" y="185351"/>
            <a:ext cx="3020092" cy="652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41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206985" y="1075068"/>
            <a:ext cx="2947482" cy="4601183"/>
          </a:xfrm>
        </p:spPr>
        <p:txBody>
          <a:bodyPr>
            <a:normAutofit/>
          </a:bodyPr>
          <a:lstStyle/>
          <a:p>
            <a:r>
              <a:rPr lang="ru-RU" sz="3250" b="1" dirty="0" smtClean="0">
                <a:latin typeface="Book Antiqua" panose="0204060205030503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База</a:t>
            </a:r>
            <a:r>
              <a:rPr lang="ru-RU" sz="3250" dirty="0" smtClean="0">
                <a:latin typeface="Book Antiqua" panose="0204060205030503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ru-RU" sz="3250" b="1" dirty="0" smtClean="0">
                <a:latin typeface="Book Antiqua" panose="0204060205030503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заданий</a:t>
            </a:r>
            <a:endParaRPr lang="ru-RU" sz="3250" b="1" dirty="0">
              <a:latin typeface="Book Antiqua" panose="0204060205030503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r="2239"/>
          <a:stretch/>
        </p:blipFill>
        <p:spPr>
          <a:xfrm>
            <a:off x="5730241" y="305418"/>
            <a:ext cx="2377439" cy="3430125"/>
          </a:xfrm>
          <a:prstGeom prst="rect">
            <a:avLst/>
          </a:prstGeom>
        </p:spPr>
      </p:pic>
      <p:sp>
        <p:nvSpPr>
          <p:cNvPr id="7" name="Объект 2"/>
          <p:cNvSpPr txBox="1">
            <a:spLocks/>
          </p:cNvSpPr>
          <p:nvPr/>
        </p:nvSpPr>
        <p:spPr>
          <a:xfrm>
            <a:off x="3564746" y="2606040"/>
            <a:ext cx="5061094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7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Здесь довольно просто. Человек может посмотреть материал по конкретному заданию (блоку).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7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Ему предоставляются как файлы с теорией, так и ссылки на </a:t>
            </a:r>
            <a:r>
              <a:rPr lang="ru-RU" sz="27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вебинары</a:t>
            </a:r>
            <a:r>
              <a:rPr lang="ru-RU" sz="27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(разборы</a:t>
            </a:r>
            <a:r>
              <a:rPr lang="ru-RU" sz="27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ru-RU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739" y="305419"/>
            <a:ext cx="2280782" cy="1894474"/>
          </a:xfrm>
          <a:prstGeom prst="rect">
            <a:avLst/>
          </a:prstGeom>
        </p:spPr>
      </p:pic>
      <p:pic>
        <p:nvPicPr>
          <p:cNvPr id="3" name="baze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60554" y="88762"/>
            <a:ext cx="3074670" cy="664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128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206984" y="1075068"/>
            <a:ext cx="3039135" cy="4601183"/>
          </a:xfrm>
        </p:spPr>
        <p:txBody>
          <a:bodyPr>
            <a:normAutofit/>
          </a:bodyPr>
          <a:lstStyle/>
          <a:p>
            <a:r>
              <a:rPr lang="ru-RU" sz="3200" b="1" dirty="0" err="1" smtClean="0">
                <a:latin typeface="Book Antiqua" panose="0204060205030503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Индивидуаль-ный</a:t>
            </a:r>
            <a:r>
              <a:rPr lang="ru-RU" sz="3200" b="1" dirty="0" smtClean="0">
                <a:latin typeface="Book Antiqua" panose="0204060205030503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план</a:t>
            </a:r>
            <a:endParaRPr lang="ru-RU" sz="3200" b="1" dirty="0">
              <a:latin typeface="Book Antiqua" panose="0204060205030503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610" y="577903"/>
            <a:ext cx="2257740" cy="3781953"/>
          </a:xfrm>
          <a:prstGeom prst="rect">
            <a:avLst/>
          </a:prstGeom>
        </p:spPr>
      </p:pic>
      <p:sp>
        <p:nvSpPr>
          <p:cNvPr id="6" name="Объект 2"/>
          <p:cNvSpPr txBox="1">
            <a:spLocks/>
          </p:cNvSpPr>
          <p:nvPr/>
        </p:nvSpPr>
        <p:spPr>
          <a:xfrm>
            <a:off x="4341986" y="4084320"/>
            <a:ext cx="5061094" cy="2407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Wingdings 2" pitchFamily="18" charset="2"/>
              <a:buNone/>
            </a:pPr>
            <a:r>
              <a:rPr lang="ru-RU" sz="27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Ку-ку</a:t>
            </a:r>
          </a:p>
        </p:txBody>
      </p:sp>
    </p:spTree>
    <p:extLst>
      <p:ext uri="{BB962C8B-B14F-4D97-AF65-F5344CB8AC3E}">
        <p14:creationId xmlns:p14="http://schemas.microsoft.com/office/powerpoint/2010/main" val="4048216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206985" y="1075068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ook Antiqua" panose="0204060205030503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Напоминание</a:t>
            </a:r>
            <a:endParaRPr lang="ru-RU" sz="3200" b="1" dirty="0">
              <a:latin typeface="Book Antiqua" panose="0204060205030503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7667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5"/>
          <p:cNvSpPr/>
          <p:nvPr/>
        </p:nvSpPr>
        <p:spPr>
          <a:xfrm rot="14817232" flipH="1">
            <a:off x="4939937" y="501804"/>
            <a:ext cx="5325762" cy="8393595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 w="3175"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 rot="156635">
            <a:off x="5807676" y="0"/>
            <a:ext cx="5325762" cy="6820930"/>
          </a:xfrm>
          <a:custGeom>
            <a:avLst/>
            <a:gdLst>
              <a:gd name="connsiteX0" fmla="*/ 0 w 5325762"/>
              <a:gd name="connsiteY0" fmla="*/ 31047 h 6604842"/>
              <a:gd name="connsiteX1" fmla="*/ 889686 w 5325762"/>
              <a:gd name="connsiteY1" fmla="*/ 179328 h 6604842"/>
              <a:gd name="connsiteX2" fmla="*/ 1927654 w 5325762"/>
              <a:gd name="connsiteY2" fmla="*/ 1402647 h 6604842"/>
              <a:gd name="connsiteX3" fmla="*/ 3286897 w 5325762"/>
              <a:gd name="connsiteY3" fmla="*/ 2452971 h 6604842"/>
              <a:gd name="connsiteX4" fmla="*/ 2706129 w 5325762"/>
              <a:gd name="connsiteY4" fmla="*/ 5418593 h 6604842"/>
              <a:gd name="connsiteX5" fmla="*/ 4250724 w 5325762"/>
              <a:gd name="connsiteY5" fmla="*/ 5962290 h 6604842"/>
              <a:gd name="connsiteX6" fmla="*/ 5325762 w 5325762"/>
              <a:gd name="connsiteY6" fmla="*/ 6604842 h 660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5762" h="6604842">
                <a:moveTo>
                  <a:pt x="0" y="31047"/>
                </a:moveTo>
                <a:cubicBezTo>
                  <a:pt x="284205" y="-9113"/>
                  <a:pt x="568410" y="-49272"/>
                  <a:pt x="889686" y="179328"/>
                </a:cubicBezTo>
                <a:cubicBezTo>
                  <a:pt x="1210962" y="407928"/>
                  <a:pt x="1528119" y="1023707"/>
                  <a:pt x="1927654" y="1402647"/>
                </a:cubicBezTo>
                <a:cubicBezTo>
                  <a:pt x="2327189" y="1781587"/>
                  <a:pt x="3157151" y="1783647"/>
                  <a:pt x="3286897" y="2452971"/>
                </a:cubicBezTo>
                <a:cubicBezTo>
                  <a:pt x="3416643" y="3122295"/>
                  <a:pt x="2545491" y="4833707"/>
                  <a:pt x="2706129" y="5418593"/>
                </a:cubicBezTo>
                <a:cubicBezTo>
                  <a:pt x="2866767" y="6003480"/>
                  <a:pt x="3814119" y="5764582"/>
                  <a:pt x="4250724" y="5962290"/>
                </a:cubicBezTo>
                <a:cubicBezTo>
                  <a:pt x="4687330" y="6159998"/>
                  <a:pt x="5064211" y="6524523"/>
                  <a:pt x="5325762" y="6604842"/>
                </a:cubicBezTo>
              </a:path>
            </a:pathLst>
          </a:custGeom>
          <a:noFill/>
          <a:ln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олилиния 8"/>
          <p:cNvSpPr/>
          <p:nvPr/>
        </p:nvSpPr>
        <p:spPr>
          <a:xfrm>
            <a:off x="1210962" y="-24714"/>
            <a:ext cx="10107827" cy="2014152"/>
          </a:xfrm>
          <a:custGeom>
            <a:avLst/>
            <a:gdLst>
              <a:gd name="connsiteX0" fmla="*/ 0 w 10107827"/>
              <a:gd name="connsiteY0" fmla="*/ 2014152 h 2014152"/>
              <a:gd name="connsiteX1" fmla="*/ 815546 w 10107827"/>
              <a:gd name="connsiteY1" fmla="*/ 469557 h 2014152"/>
              <a:gd name="connsiteX2" fmla="*/ 2928552 w 10107827"/>
              <a:gd name="connsiteY2" fmla="*/ 469557 h 2014152"/>
              <a:gd name="connsiteX3" fmla="*/ 4213654 w 10107827"/>
              <a:gd name="connsiteY3" fmla="*/ 1235676 h 2014152"/>
              <a:gd name="connsiteX4" fmla="*/ 7092779 w 10107827"/>
              <a:gd name="connsiteY4" fmla="*/ 877330 h 2014152"/>
              <a:gd name="connsiteX5" fmla="*/ 8402595 w 10107827"/>
              <a:gd name="connsiteY5" fmla="*/ 864973 h 2014152"/>
              <a:gd name="connsiteX6" fmla="*/ 10107827 w 10107827"/>
              <a:gd name="connsiteY6" fmla="*/ 0 h 201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07827" h="2014152">
                <a:moveTo>
                  <a:pt x="0" y="2014152"/>
                </a:moveTo>
                <a:cubicBezTo>
                  <a:pt x="163727" y="1370570"/>
                  <a:pt x="327454" y="726989"/>
                  <a:pt x="815546" y="469557"/>
                </a:cubicBezTo>
                <a:cubicBezTo>
                  <a:pt x="1303638" y="212125"/>
                  <a:pt x="2362201" y="341870"/>
                  <a:pt x="2928552" y="469557"/>
                </a:cubicBezTo>
                <a:cubicBezTo>
                  <a:pt x="3494903" y="597243"/>
                  <a:pt x="3519616" y="1167714"/>
                  <a:pt x="4213654" y="1235676"/>
                </a:cubicBezTo>
                <a:cubicBezTo>
                  <a:pt x="4907692" y="1303638"/>
                  <a:pt x="6394622" y="939114"/>
                  <a:pt x="7092779" y="877330"/>
                </a:cubicBezTo>
                <a:cubicBezTo>
                  <a:pt x="7790936" y="815546"/>
                  <a:pt x="7900087" y="1011195"/>
                  <a:pt x="8402595" y="864973"/>
                </a:cubicBezTo>
                <a:cubicBezTo>
                  <a:pt x="8905103" y="718751"/>
                  <a:pt x="9893643" y="183292"/>
                  <a:pt x="10107827" y="0"/>
                </a:cubicBezTo>
              </a:path>
            </a:pathLst>
          </a:custGeom>
          <a:noFill/>
          <a:ln w="3175"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олилиния 10"/>
          <p:cNvSpPr/>
          <p:nvPr/>
        </p:nvSpPr>
        <p:spPr>
          <a:xfrm>
            <a:off x="817829" y="1403379"/>
            <a:ext cx="11600712" cy="6472945"/>
          </a:xfrm>
          <a:custGeom>
            <a:avLst/>
            <a:gdLst>
              <a:gd name="connsiteX0" fmla="*/ 813263 w 11021018"/>
              <a:gd name="connsiteY0" fmla="*/ 1604383 h 6472945"/>
              <a:gd name="connsiteX1" fmla="*/ 2098366 w 11021018"/>
              <a:gd name="connsiteY1" fmla="*/ 319280 h 6472945"/>
              <a:gd name="connsiteX2" fmla="*/ 3791241 w 11021018"/>
              <a:gd name="connsiteY2" fmla="*/ 35075 h 6472945"/>
              <a:gd name="connsiteX3" fmla="*/ 4656214 w 11021018"/>
              <a:gd name="connsiteY3" fmla="*/ 924761 h 6472945"/>
              <a:gd name="connsiteX4" fmla="*/ 4557360 w 11021018"/>
              <a:gd name="connsiteY4" fmla="*/ 2395215 h 6472945"/>
              <a:gd name="connsiteX5" fmla="*/ 3865382 w 11021018"/>
              <a:gd name="connsiteY5" fmla="*/ 3803886 h 6472945"/>
              <a:gd name="connsiteX6" fmla="*/ 2048939 w 11021018"/>
              <a:gd name="connsiteY6" fmla="*/ 4038664 h 6472945"/>
              <a:gd name="connsiteX7" fmla="*/ 244852 w 11021018"/>
              <a:gd name="connsiteY7" fmla="*/ 4866567 h 6472945"/>
              <a:gd name="connsiteX8" fmla="*/ 454917 w 11021018"/>
              <a:gd name="connsiteY8" fmla="*/ 5694469 h 6472945"/>
              <a:gd name="connsiteX9" fmla="*/ 4248441 w 11021018"/>
              <a:gd name="connsiteY9" fmla="*/ 4891280 h 6472945"/>
              <a:gd name="connsiteX10" fmla="*/ 7152279 w 11021018"/>
              <a:gd name="connsiteY10" fmla="*/ 5484405 h 6472945"/>
              <a:gd name="connsiteX11" fmla="*/ 10575101 w 11021018"/>
              <a:gd name="connsiteY11" fmla="*/ 5027205 h 6472945"/>
              <a:gd name="connsiteX12" fmla="*/ 10884020 w 11021018"/>
              <a:gd name="connsiteY12" fmla="*/ 4953064 h 6472945"/>
              <a:gd name="connsiteX13" fmla="*/ 9685414 w 11021018"/>
              <a:gd name="connsiteY13" fmla="*/ 6472945 h 64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021018" h="6472945">
                <a:moveTo>
                  <a:pt x="813263" y="1604383"/>
                </a:moveTo>
                <a:cubicBezTo>
                  <a:pt x="1207649" y="1092607"/>
                  <a:pt x="1602036" y="580831"/>
                  <a:pt x="2098366" y="319280"/>
                </a:cubicBezTo>
                <a:cubicBezTo>
                  <a:pt x="2594696" y="57729"/>
                  <a:pt x="3364933" y="-65838"/>
                  <a:pt x="3791241" y="35075"/>
                </a:cubicBezTo>
                <a:cubicBezTo>
                  <a:pt x="4217549" y="135988"/>
                  <a:pt x="4528528" y="531404"/>
                  <a:pt x="4656214" y="924761"/>
                </a:cubicBezTo>
                <a:cubicBezTo>
                  <a:pt x="4783901" y="1318118"/>
                  <a:pt x="4689165" y="1915361"/>
                  <a:pt x="4557360" y="2395215"/>
                </a:cubicBezTo>
                <a:cubicBezTo>
                  <a:pt x="4425555" y="2875069"/>
                  <a:pt x="4283452" y="3529978"/>
                  <a:pt x="3865382" y="3803886"/>
                </a:cubicBezTo>
                <a:cubicBezTo>
                  <a:pt x="3447312" y="4077794"/>
                  <a:pt x="2652361" y="3861551"/>
                  <a:pt x="2048939" y="4038664"/>
                </a:cubicBezTo>
                <a:cubicBezTo>
                  <a:pt x="1445517" y="4215778"/>
                  <a:pt x="510522" y="4590600"/>
                  <a:pt x="244852" y="4866567"/>
                </a:cubicBezTo>
                <a:cubicBezTo>
                  <a:pt x="-20818" y="5142535"/>
                  <a:pt x="-212348" y="5690350"/>
                  <a:pt x="454917" y="5694469"/>
                </a:cubicBezTo>
                <a:cubicBezTo>
                  <a:pt x="1122182" y="5698588"/>
                  <a:pt x="3132214" y="4926291"/>
                  <a:pt x="4248441" y="4891280"/>
                </a:cubicBezTo>
                <a:cubicBezTo>
                  <a:pt x="5364668" y="4856269"/>
                  <a:pt x="6097836" y="5461751"/>
                  <a:pt x="7152279" y="5484405"/>
                </a:cubicBezTo>
                <a:cubicBezTo>
                  <a:pt x="8206722" y="5507059"/>
                  <a:pt x="9953144" y="5115762"/>
                  <a:pt x="10575101" y="5027205"/>
                </a:cubicBezTo>
                <a:cubicBezTo>
                  <a:pt x="11197058" y="4938648"/>
                  <a:pt x="11032301" y="4712107"/>
                  <a:pt x="10884020" y="4953064"/>
                </a:cubicBezTo>
                <a:cubicBezTo>
                  <a:pt x="10735739" y="5194021"/>
                  <a:pt x="9701890" y="6411161"/>
                  <a:pt x="9685414" y="6472945"/>
                </a:cubicBezTo>
              </a:path>
            </a:pathLst>
          </a:custGeom>
          <a:noFill/>
          <a:ln w="3175"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олилиния 11"/>
          <p:cNvSpPr/>
          <p:nvPr/>
        </p:nvSpPr>
        <p:spPr>
          <a:xfrm>
            <a:off x="123568" y="-259492"/>
            <a:ext cx="1680518" cy="581879"/>
          </a:xfrm>
          <a:custGeom>
            <a:avLst/>
            <a:gdLst>
              <a:gd name="connsiteX0" fmla="*/ 1680518 w 1680518"/>
              <a:gd name="connsiteY0" fmla="*/ 0 h 581879"/>
              <a:gd name="connsiteX1" fmla="*/ 1272746 w 1680518"/>
              <a:gd name="connsiteY1" fmla="*/ 580768 h 581879"/>
              <a:gd name="connsiteX2" fmla="*/ 0 w 1680518"/>
              <a:gd name="connsiteY2" fmla="*/ 135924 h 58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0518" h="581879">
                <a:moveTo>
                  <a:pt x="1680518" y="0"/>
                </a:moveTo>
                <a:cubicBezTo>
                  <a:pt x="1616675" y="279057"/>
                  <a:pt x="1552832" y="558114"/>
                  <a:pt x="1272746" y="580768"/>
                </a:cubicBezTo>
                <a:cubicBezTo>
                  <a:pt x="992660" y="603422"/>
                  <a:pt x="105032" y="273908"/>
                  <a:pt x="0" y="135924"/>
                </a:cubicBezTo>
              </a:path>
            </a:pathLst>
          </a:custGeom>
          <a:noFill/>
          <a:ln>
            <a:solidFill>
              <a:srgbClr val="ED7D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-191164" y="-117748"/>
            <a:ext cx="12531764" cy="7183464"/>
          </a:xfrm>
          <a:prstGeom prst="rect">
            <a:avLst/>
          </a:prstGeom>
          <a:solidFill>
            <a:schemeClr val="accent6">
              <a:lumMod val="20000"/>
              <a:lumOff val="80000"/>
              <a:alpha val="14902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11786743" y="745766"/>
            <a:ext cx="553857" cy="5329398"/>
          </a:xfrm>
          <a:prstGeom prst="rect">
            <a:avLst/>
          </a:prstGeom>
          <a:solidFill>
            <a:srgbClr val="935945"/>
          </a:solidFill>
          <a:ln>
            <a:solidFill>
              <a:srgbClr val="9359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40170" y="745766"/>
            <a:ext cx="3458696" cy="5329398"/>
          </a:xfrm>
          <a:prstGeom prst="rect">
            <a:avLst/>
          </a:prstGeom>
          <a:solidFill>
            <a:srgbClr val="CD491B"/>
          </a:solidFill>
          <a:ln>
            <a:solidFill>
              <a:srgbClr val="CD49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бъект 2"/>
          <p:cNvSpPr>
            <a:spLocks noGrp="1"/>
          </p:cNvSpPr>
          <p:nvPr>
            <p:ph idx="1"/>
          </p:nvPr>
        </p:nvSpPr>
        <p:spPr>
          <a:xfrm>
            <a:off x="3970813" y="1044705"/>
            <a:ext cx="7315200" cy="5120640"/>
          </a:xfrm>
        </p:spPr>
        <p:txBody>
          <a:bodyPr>
            <a:normAutofit/>
          </a:bodyPr>
          <a:lstStyle/>
          <a:p>
            <a:pPr marL="0" indent="45000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7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Проект  имеет </a:t>
            </a:r>
            <a:r>
              <a:rPr lang="ru-RU" sz="27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возможности для </a:t>
            </a:r>
            <a:r>
              <a:rPr lang="ru-RU" sz="27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расширения его работы и </a:t>
            </a:r>
            <a:r>
              <a:rPr lang="ru-RU" sz="27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добавления новых средств, </a:t>
            </a:r>
            <a:r>
              <a:rPr lang="ru-RU" sz="27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которые сделают чат-бота более полезным и многофункциональным. К примеру, календарь составленного расписания или ведение статистики по выполнению заданий.</a:t>
            </a:r>
            <a:endParaRPr lang="ru-RU" sz="27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Заголовок 1"/>
          <p:cNvSpPr>
            <a:spLocks noGrp="1"/>
          </p:cNvSpPr>
          <p:nvPr>
            <p:ph type="title"/>
          </p:nvPr>
        </p:nvSpPr>
        <p:spPr>
          <a:xfrm>
            <a:off x="420345" y="1154329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ook Antiqua" panose="0204060205030503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Заключение</a:t>
            </a:r>
            <a:r>
              <a:rPr lang="ru-RU" sz="32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endParaRPr lang="ru-RU" sz="32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1271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30928" y="1139076"/>
            <a:ext cx="2947482" cy="4601183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Book Antiqua" panose="02040602050305030304" pitchFamily="18" charset="0"/>
              </a:rPr>
              <a:t>Благодарим за внимание</a:t>
            </a:r>
            <a:endParaRPr lang="ru-RU" sz="3200" b="1" dirty="0">
              <a:latin typeface="Book Antiqua" panose="02040602050305030304" pitchFamily="18" charset="0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3880038" y="1139076"/>
            <a:ext cx="7748081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i="1" dirty="0">
                <a:latin typeface="Times New Roman" pitchFamily="18" charset="0"/>
                <a:cs typeface="Times New Roman" pitchFamily="18" charset="0"/>
              </a:rPr>
              <a:t>Я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готов/а ответить на ваши вопросы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340618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ама">
  <a:themeElements>
    <a:clrScheme name="Оранжевый и красный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Рамка</Template>
  <TotalTime>1944</TotalTime>
  <Words>138</Words>
  <Application>Microsoft Office PowerPoint</Application>
  <PresentationFormat>Широкоэкранный</PresentationFormat>
  <Paragraphs>39</Paragraphs>
  <Slides>9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 Unicode MS</vt:lpstr>
      <vt:lpstr>Arial Narrow</vt:lpstr>
      <vt:lpstr>Book Antiqua</vt:lpstr>
      <vt:lpstr>Calibri</vt:lpstr>
      <vt:lpstr>Corbel</vt:lpstr>
      <vt:lpstr>Times New Roman</vt:lpstr>
      <vt:lpstr>Wingdings 2</vt:lpstr>
      <vt:lpstr>Рама</vt:lpstr>
      <vt:lpstr>Чат-бот Гриша</vt:lpstr>
      <vt:lpstr>Презентация PowerPoint</vt:lpstr>
      <vt:lpstr>Структура начала</vt:lpstr>
      <vt:lpstr>Готовый план</vt:lpstr>
      <vt:lpstr>База заданий</vt:lpstr>
      <vt:lpstr>Индивидуаль-ный план</vt:lpstr>
      <vt:lpstr>Напоминание</vt:lpstr>
      <vt:lpstr>Заключение </vt:lpstr>
      <vt:lpstr>Благодарим за внимание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Моделирование расположения мебели в комнате</dc:title>
  <dc:creator>Учетная запись Майкрософт</dc:creator>
  <cp:lastModifiedBy>Учетная запись Майкрософт</cp:lastModifiedBy>
  <cp:revision>59</cp:revision>
  <dcterms:created xsi:type="dcterms:W3CDTF">2023-11-02T10:33:35Z</dcterms:created>
  <dcterms:modified xsi:type="dcterms:W3CDTF">2024-04-22T16:52:52Z</dcterms:modified>
</cp:coreProperties>
</file>